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79" r:id="rId4"/>
    <p:sldId id="261" r:id="rId5"/>
    <p:sldId id="260" r:id="rId6"/>
    <p:sldId id="262" r:id="rId7"/>
    <p:sldId id="263" r:id="rId8"/>
    <p:sldId id="264" r:id="rId9"/>
    <p:sldId id="266" r:id="rId10"/>
    <p:sldId id="267" r:id="rId11"/>
    <p:sldId id="269" r:id="rId12"/>
    <p:sldId id="268" r:id="rId13"/>
    <p:sldId id="271" r:id="rId14"/>
    <p:sldId id="272" r:id="rId15"/>
    <p:sldId id="270" r:id="rId16"/>
    <p:sldId id="273" r:id="rId17"/>
    <p:sldId id="274" r:id="rId18"/>
    <p:sldId id="275" r:id="rId19"/>
    <p:sldId id="277" r:id="rId20"/>
    <p:sldId id="276" r:id="rId21"/>
    <p:sldId id="259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AEE5F-1F35-42B2-9525-B3A902DB6DAA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AED2E-C8FA-493C-BEE9-62E3963F60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AED2E-C8FA-493C-BEE9-62E3963F60B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431-22AA-49CC-8D5A-EEA724F9BFE6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38FA-8A87-424A-815B-E537A91F0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431-22AA-49CC-8D5A-EEA724F9BFE6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38FA-8A87-424A-815B-E537A91F0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431-22AA-49CC-8D5A-EEA724F9BFE6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38FA-8A87-424A-815B-E537A91F0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431-22AA-49CC-8D5A-EEA724F9BFE6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38FA-8A87-424A-815B-E537A91F0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431-22AA-49CC-8D5A-EEA724F9BFE6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38FA-8A87-424A-815B-E537A91F0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431-22AA-49CC-8D5A-EEA724F9BFE6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38FA-8A87-424A-815B-E537A91F0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431-22AA-49CC-8D5A-EEA724F9BFE6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38FA-8A87-424A-815B-E537A91F0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431-22AA-49CC-8D5A-EEA724F9BFE6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38FA-8A87-424A-815B-E537A91F0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431-22AA-49CC-8D5A-EEA724F9BFE6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38FA-8A87-424A-815B-E537A91F0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431-22AA-49CC-8D5A-EEA724F9BFE6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38FA-8A87-424A-815B-E537A91F0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431-22AA-49CC-8D5A-EEA724F9BFE6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38FA-8A87-424A-815B-E537A91F0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2A431-22AA-49CC-8D5A-EEA724F9BFE6}" type="datetimeFigureOut">
              <a:rPr lang="en-US" smtClean="0"/>
              <a:pPr/>
              <a:t>7/9/2011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638FA-8A87-424A-815B-E537A91F0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Control Flow </a:t>
            </a:r>
            <a:r>
              <a:rPr lang="en-US" dirty="0" err="1" smtClean="0"/>
              <a:t>Deobfuscation</a:t>
            </a:r>
            <a:r>
              <a:rPr lang="en-US" dirty="0" smtClean="0"/>
              <a:t> via Abstract Interpretation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© Rolf </a:t>
            </a:r>
            <a:r>
              <a:rPr lang="en-US" dirty="0" err="1" smtClean="0"/>
              <a:t>Rolles</a:t>
            </a:r>
            <a:r>
              <a:rPr lang="en-US" dirty="0" smtClean="0"/>
              <a:t>,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Obfuscated Target Example</a:t>
            </a:r>
            <a:endParaRPr lang="en-US" dirty="0"/>
          </a:p>
        </p:txBody>
      </p:sp>
      <p:pic>
        <p:nvPicPr>
          <p:cNvPr id="4" name="Content Placeholder 3" descr="nice_obfuscated_TF_test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4800" y="1981200"/>
            <a:ext cx="5448037" cy="3571288"/>
          </a:xfrm>
        </p:spPr>
      </p:pic>
      <p:sp>
        <p:nvSpPr>
          <p:cNvPr id="5" name="TextBox 4"/>
          <p:cNvSpPr txBox="1"/>
          <p:nvPr/>
        </p:nvSpPr>
        <p:spPr>
          <a:xfrm>
            <a:off x="5791200" y="1295400"/>
            <a:ext cx="3200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1-3: Manipulations to </a:t>
            </a:r>
            <a:r>
              <a:rPr lang="en-US" sz="2400" dirty="0" err="1" smtClean="0"/>
              <a:t>ss</a:t>
            </a:r>
            <a:r>
              <a:rPr lang="en-US" sz="2400" dirty="0" smtClean="0"/>
              <a:t> are anti-debugging</a:t>
            </a:r>
          </a:p>
          <a:p>
            <a:r>
              <a:rPr lang="en-US" sz="2400" dirty="0" smtClean="0"/>
              <a:t>4-5: </a:t>
            </a:r>
            <a:r>
              <a:rPr lang="en-US" sz="2400" dirty="0" err="1" smtClean="0"/>
              <a:t>edx</a:t>
            </a:r>
            <a:r>
              <a:rPr lang="en-US" sz="2400" dirty="0" smtClean="0"/>
              <a:t> = flags</a:t>
            </a:r>
          </a:p>
          <a:p>
            <a:r>
              <a:rPr lang="en-US" sz="2400" dirty="0"/>
              <a:t>6</a:t>
            </a:r>
            <a:r>
              <a:rPr lang="en-US" sz="2400" dirty="0" smtClean="0"/>
              <a:t>:  Mask off everything but TF</a:t>
            </a:r>
          </a:p>
          <a:p>
            <a:r>
              <a:rPr lang="en-US" sz="2400" dirty="0" smtClean="0"/>
              <a:t>7-8:  Shift TF into ZF position</a:t>
            </a:r>
          </a:p>
          <a:p>
            <a:r>
              <a:rPr lang="en-US" sz="2400" dirty="0"/>
              <a:t>9</a:t>
            </a:r>
            <a:r>
              <a:rPr lang="en-US" sz="2400" dirty="0" smtClean="0"/>
              <a:t>:  Push flags again</a:t>
            </a:r>
          </a:p>
          <a:p>
            <a:r>
              <a:rPr lang="en-US" sz="2400" dirty="0" smtClean="0"/>
              <a:t>10:  Mask off ZF from #9</a:t>
            </a:r>
          </a:p>
          <a:p>
            <a:r>
              <a:rPr lang="en-US" sz="2400" dirty="0" smtClean="0"/>
              <a:t>11:  OR flags with the TF in the ZF position</a:t>
            </a:r>
          </a:p>
          <a:p>
            <a:r>
              <a:rPr lang="en-US" sz="2400" dirty="0" smtClean="0"/>
              <a:t>12:  Restore flags</a:t>
            </a:r>
          </a:p>
          <a:p>
            <a:r>
              <a:rPr lang="en-US" sz="2400" dirty="0" smtClean="0"/>
              <a:t>13:  JZ </a:t>
            </a:r>
            <a:r>
              <a:rPr lang="en-US" sz="2400" dirty="0" err="1" smtClean="0"/>
              <a:t>false_branch</a:t>
            </a:r>
            <a:r>
              <a:rPr lang="en-US" sz="2400" dirty="0" smtClean="0"/>
              <a:t> (if TF was set)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56388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Jump is taken if the code is being traced, not taken if the code is not being traced.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dirty="0" smtClean="0"/>
              <a:t>Obfuscated Control Flow Graph</a:t>
            </a:r>
            <a:endParaRPr lang="en-US" dirty="0"/>
          </a:p>
        </p:txBody>
      </p:sp>
      <p:pic>
        <p:nvPicPr>
          <p:cNvPr id="4" name="Picture 3" descr="idaocaml_patternlessdeo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90600"/>
            <a:ext cx="7620000" cy="4762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60198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Left-hand side:  a control flow graph with obfuscation</a:t>
            </a:r>
          </a:p>
          <a:p>
            <a:r>
              <a:rPr lang="en-US" dirty="0" smtClean="0"/>
              <a:t>Right-hand side:  </a:t>
            </a:r>
            <a:r>
              <a:rPr lang="en-US" dirty="0" err="1" smtClean="0"/>
              <a:t>deobfuscated</a:t>
            </a:r>
            <a:r>
              <a:rPr lang="en-US" dirty="0" smtClean="0"/>
              <a:t> control flow graph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does “breaking” this construct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Determining in which direction each TF-based jump goes.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Feeding that information into a higher-level analysis, e.g. a </a:t>
            </a:r>
            <a:r>
              <a:rPr lang="en-US" dirty="0" err="1" smtClean="0"/>
              <a:t>disassembler</a:t>
            </a:r>
            <a:r>
              <a:rPr lang="en-US" dirty="0" smtClean="0"/>
              <a:t> with a graphing component, to automatically prune the half-dead branches and the relevant </a:t>
            </a:r>
            <a:r>
              <a:rPr lang="en-US" smtClean="0"/>
              <a:t>dead code.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None/>
            </a:pPr>
            <a:r>
              <a:rPr lang="en-US" dirty="0" smtClean="0"/>
              <a:t>	We focus on #1.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Syntactic Pattern for this Construct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525963"/>
          </a:xfrm>
        </p:spPr>
        <p:txBody>
          <a:bodyPr/>
          <a:lstStyle/>
          <a:p>
            <a:r>
              <a:rPr lang="en-US" dirty="0" smtClean="0"/>
              <a:t>1)  Through observation of the binary, the construct always begins with manipulations to </a:t>
            </a:r>
            <a:r>
              <a:rPr lang="en-US" dirty="0" err="1" smtClean="0"/>
              <a:t>ss</a:t>
            </a:r>
            <a:endParaRPr lang="en-US" dirty="0" smtClean="0"/>
          </a:p>
          <a:p>
            <a:r>
              <a:rPr lang="en-US" dirty="0" smtClean="0"/>
              <a:t>2)  This is immediately followed by a </a:t>
            </a:r>
            <a:r>
              <a:rPr lang="en-US" dirty="0" err="1" smtClean="0"/>
              <a:t>pushf</a:t>
            </a:r>
            <a:endParaRPr lang="en-US" dirty="0" smtClean="0"/>
          </a:p>
          <a:p>
            <a:r>
              <a:rPr lang="en-US" dirty="0" smtClean="0"/>
              <a:t>3)  There are various manipulations to the flags register (bitwise and linear arithmetic), perhaps across multiple registers</a:t>
            </a:r>
          </a:p>
          <a:p>
            <a:r>
              <a:rPr lang="en-US" dirty="0" smtClean="0"/>
              <a:t>4) A conditional jump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Patterns in General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 dirty="0" smtClean="0"/>
              <a:t>They suck:  in AV, in IDS, and in anything you could think of calling principled computer security</a:t>
            </a:r>
          </a:p>
          <a:p>
            <a:pPr marL="514350" indent="-514350"/>
            <a:r>
              <a:rPr lang="en-US" dirty="0" smtClean="0"/>
              <a:t>I don’t care what it looks like, I care what it does:  how can we describe anti-tracing checks at their most base level, with no reference to how it is actually accomplished?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Very Generic Semantic Pattern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bit in a quantity (e.g., the TF bit resulting from a </a:t>
            </a:r>
            <a:r>
              <a:rPr lang="en-US" dirty="0" err="1" smtClean="0"/>
              <a:t>pushf</a:t>
            </a:r>
            <a:r>
              <a:rPr lang="en-US" dirty="0" smtClean="0"/>
              <a:t>) is declared to be a constant (e.g., zero), and then this bit is used in further manipulations of that quantity.</a:t>
            </a:r>
          </a:p>
          <a:p>
            <a:pPr lvl="1"/>
            <a:r>
              <a:rPr lang="en-US" dirty="0" smtClean="0"/>
              <a:t>Reminiscent of the constant propagation problem, except on the bit-level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  Unknown 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Supposing that only certain bits are known to be constant, how do we handle the non-constant ones?</a:t>
            </a:r>
          </a:p>
          <a:p>
            <a:r>
              <a:rPr lang="en-US" dirty="0" smtClean="0"/>
              <a:t>What happens when we and, or, </a:t>
            </a:r>
            <a:r>
              <a:rPr lang="en-US" dirty="0" err="1" smtClean="0"/>
              <a:t>xor</a:t>
            </a:r>
            <a:r>
              <a:rPr lang="en-US" dirty="0" smtClean="0"/>
              <a:t>, inc, </a:t>
            </a:r>
            <a:r>
              <a:rPr lang="en-US" dirty="0" err="1" smtClean="0"/>
              <a:t>dec</a:t>
            </a:r>
            <a:r>
              <a:rPr lang="en-US" dirty="0" smtClean="0"/>
              <a:t>, </a:t>
            </a:r>
            <a:r>
              <a:rPr lang="en-US" dirty="0" err="1" smtClean="0"/>
              <a:t>neg</a:t>
            </a:r>
            <a:r>
              <a:rPr lang="en-US" dirty="0" smtClean="0"/>
              <a:t>, not, </a:t>
            </a:r>
            <a:r>
              <a:rPr lang="en-US" dirty="0" err="1" smtClean="0"/>
              <a:t>shl</a:t>
            </a:r>
            <a:r>
              <a:rPr lang="en-US" dirty="0" smtClean="0"/>
              <a:t>, </a:t>
            </a:r>
            <a:r>
              <a:rPr lang="en-US" dirty="0" err="1" smtClean="0"/>
              <a:t>shr</a:t>
            </a:r>
            <a:r>
              <a:rPr lang="en-US" dirty="0" smtClean="0"/>
              <a:t>, </a:t>
            </a:r>
            <a:r>
              <a:rPr lang="en-US" dirty="0" err="1" smtClean="0"/>
              <a:t>sar</a:t>
            </a:r>
            <a:r>
              <a:rPr lang="en-US" dirty="0" smtClean="0"/>
              <a:t>, </a:t>
            </a:r>
            <a:r>
              <a:rPr lang="en-US" dirty="0" err="1" smtClean="0"/>
              <a:t>ror</a:t>
            </a:r>
            <a:r>
              <a:rPr lang="en-US" dirty="0" smtClean="0"/>
              <a:t>, </a:t>
            </a:r>
            <a:r>
              <a:rPr lang="en-US" dirty="0" err="1" smtClean="0"/>
              <a:t>rol</a:t>
            </a:r>
            <a:r>
              <a:rPr lang="en-US" dirty="0" smtClean="0"/>
              <a:t>, </a:t>
            </a:r>
            <a:r>
              <a:rPr lang="en-US" dirty="0" err="1" smtClean="0"/>
              <a:t>rcr</a:t>
            </a:r>
            <a:r>
              <a:rPr lang="en-US" dirty="0" smtClean="0"/>
              <a:t>, </a:t>
            </a:r>
            <a:r>
              <a:rPr lang="en-US" dirty="0" err="1" smtClean="0"/>
              <a:t>rcl</a:t>
            </a:r>
            <a:r>
              <a:rPr lang="en-US" dirty="0" smtClean="0"/>
              <a:t>, </a:t>
            </a:r>
            <a:r>
              <a:rPr lang="en-US" dirty="0" err="1" smtClean="0"/>
              <a:t>mul</a:t>
            </a:r>
            <a:r>
              <a:rPr lang="en-US" dirty="0" smtClean="0"/>
              <a:t>, </a:t>
            </a:r>
            <a:r>
              <a:rPr lang="en-US" dirty="0" err="1" smtClean="0"/>
              <a:t>imul</a:t>
            </a:r>
            <a:r>
              <a:rPr lang="en-US" dirty="0" smtClean="0"/>
              <a:t>, div, and/or </a:t>
            </a:r>
            <a:r>
              <a:rPr lang="en-US" dirty="0" err="1" smtClean="0"/>
              <a:t>idiv</a:t>
            </a:r>
            <a:r>
              <a:rPr lang="en-US" dirty="0" smtClean="0"/>
              <a:t> quantities that contain non-constant bits?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 Fantasyland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Let’s pretend that bits have three values instead of two:</a:t>
            </a:r>
          </a:p>
          <a:p>
            <a:pPr lvl="1"/>
            <a:r>
              <a:rPr lang="en-US" dirty="0" smtClean="0"/>
              <a:t>Zero</a:t>
            </a:r>
          </a:p>
          <a:p>
            <a:pPr lvl="1"/>
            <a:r>
              <a:rPr lang="en-US" dirty="0" smtClean="0"/>
              <a:t>One</a:t>
            </a:r>
          </a:p>
          <a:p>
            <a:pPr lvl="1"/>
            <a:r>
              <a:rPr lang="en-US" dirty="0" smtClean="0"/>
              <a:t>Maybe/Half</a:t>
            </a:r>
          </a:p>
          <a:p>
            <a:r>
              <a:rPr lang="en-US" dirty="0" smtClean="0"/>
              <a:t>Model registers (and memory) as (arrays of) three-valued </a:t>
            </a:r>
            <a:r>
              <a:rPr lang="en-US" dirty="0" err="1" smtClean="0"/>
              <a:t>bitvectors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How does this affect the bitwise/integer operations available within the language?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Bitwise Operations:  XOR, AND, OR,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53000"/>
            <a:ext cx="8229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These operators work exactly like you would expect.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295400"/>
          <a:ext cx="3429000" cy="157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0"/>
                <a:gridCol w="857250"/>
                <a:gridCol w="857250"/>
                <a:gridCol w="857250"/>
              </a:tblGrid>
              <a:tr h="393700">
                <a:tc>
                  <a:txBody>
                    <a:bodyPr/>
                    <a:lstStyle/>
                    <a:p>
                      <a:r>
                        <a:rPr lang="en-US" dirty="0" smtClean="0"/>
                        <a:t>XOR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0" y="1295400"/>
          <a:ext cx="3429000" cy="157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0"/>
                <a:gridCol w="857250"/>
                <a:gridCol w="857250"/>
                <a:gridCol w="857250"/>
              </a:tblGrid>
              <a:tr h="393700">
                <a:tc>
                  <a:txBody>
                    <a:bodyPr/>
                    <a:lstStyle/>
                    <a:p>
                      <a:r>
                        <a:rPr lang="en-US" dirty="0" smtClean="0"/>
                        <a:t>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3400" y="3124200"/>
          <a:ext cx="3429000" cy="157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0"/>
                <a:gridCol w="857250"/>
                <a:gridCol w="857250"/>
                <a:gridCol w="857250"/>
              </a:tblGrid>
              <a:tr h="393700">
                <a:tc>
                  <a:txBody>
                    <a:bodyPr/>
                    <a:lstStyle/>
                    <a:p>
                      <a:r>
                        <a:rPr lang="en-US" dirty="0" smtClean="0"/>
                        <a:t>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0" y="3124200"/>
          <a:ext cx="34290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  <a:gridCol w="914400"/>
                <a:gridCol w="838200"/>
              </a:tblGrid>
              <a:tr h="345440">
                <a:tc>
                  <a:txBody>
                    <a:bodyPr/>
                    <a:lstStyle/>
                    <a:p>
                      <a:r>
                        <a:rPr lang="en-US" dirty="0" smtClean="0"/>
                        <a:t>NOT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454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Bitwise Operations:  Shifts, Rotates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14400" y="1600200"/>
          <a:ext cx="7315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914400" y="2895600"/>
          <a:ext cx="7315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914400" y="3962400"/>
          <a:ext cx="7315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914400" y="5105400"/>
          <a:ext cx="7315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00400" y="2057400"/>
            <a:ext cx="2743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 BOOL3-bitvector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76600" y="3352800"/>
            <a:ext cx="2590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Bitvector</a:t>
            </a:r>
            <a:r>
              <a:rPr lang="en-US" dirty="0" smtClean="0"/>
              <a:t> &lt;&lt;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00400" y="4495800"/>
            <a:ext cx="2743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Bitvector</a:t>
            </a:r>
            <a:r>
              <a:rPr lang="en-US" dirty="0" smtClean="0"/>
              <a:t> &gt;&gt; 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00400" y="55626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Bitvector</a:t>
            </a:r>
            <a:r>
              <a:rPr lang="en-US" dirty="0" smtClean="0"/>
              <a:t> SAR 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" y="5903893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Rotate operations are decomposed into combinations of shifts and ORs, so they are covered as well.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Integer Operations:  Addition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concrete addition works: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At each bit position, there are 2</a:t>
            </a:r>
            <a:r>
              <a:rPr lang="en-US" baseline="30000" dirty="0" smtClean="0"/>
              <a:t>3</a:t>
            </a:r>
            <a:r>
              <a:rPr lang="en-US" dirty="0" smtClean="0"/>
              <a:t> possibilities for A[</a:t>
            </a:r>
            <a:r>
              <a:rPr lang="en-US" dirty="0" err="1" smtClean="0"/>
              <a:t>i</a:t>
            </a:r>
            <a:r>
              <a:rPr lang="en-US" dirty="0" smtClean="0"/>
              <a:t>], B[</a:t>
            </a:r>
            <a:r>
              <a:rPr lang="en-US" dirty="0" err="1" smtClean="0"/>
              <a:t>i</a:t>
            </a:r>
            <a:r>
              <a:rPr lang="en-US" dirty="0" smtClean="0"/>
              <a:t>], and the carry-in bit.  The result is C[</a:t>
            </a:r>
            <a:r>
              <a:rPr lang="en-US" dirty="0" err="1" smtClean="0"/>
              <a:t>i</a:t>
            </a:r>
            <a:r>
              <a:rPr lang="en-US" dirty="0" smtClean="0"/>
              <a:t>] and the carry-out bit.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33600" y="2438400"/>
          <a:ext cx="426719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381000"/>
                <a:gridCol w="304800"/>
                <a:gridCol w="322382"/>
                <a:gridCol w="246184"/>
                <a:gridCol w="246184"/>
                <a:gridCol w="287216"/>
                <a:gridCol w="287216"/>
                <a:gridCol w="2872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Carry-Out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A[</a:t>
                      </a:r>
                      <a:r>
                        <a:rPr lang="en-US" dirty="0" err="1" smtClean="0"/>
                        <a:t>i</a:t>
                      </a:r>
                      <a:r>
                        <a:rPr lang="en-US" dirty="0" smtClean="0"/>
                        <a:t>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B[</a:t>
                      </a:r>
                      <a:r>
                        <a:rPr lang="en-US" dirty="0" err="1" smtClean="0"/>
                        <a:t>i</a:t>
                      </a:r>
                      <a:r>
                        <a:rPr lang="en-US" dirty="0" smtClean="0"/>
                        <a:t>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Carry-In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Integer Operations:  Addition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In abstract addition, A[</a:t>
            </a:r>
            <a:r>
              <a:rPr lang="en-US" dirty="0" err="1" smtClean="0"/>
              <a:t>i</a:t>
            </a:r>
            <a:r>
              <a:rPr lang="en-US" dirty="0" smtClean="0"/>
              <a:t>], B[</a:t>
            </a:r>
            <a:r>
              <a:rPr lang="en-US" dirty="0" err="1" smtClean="0"/>
              <a:t>i</a:t>
            </a:r>
            <a:r>
              <a:rPr lang="en-US" dirty="0" smtClean="0"/>
              <a:t>], and carry-in are BOOL3 terms, so we have 3</a:t>
            </a:r>
            <a:r>
              <a:rPr lang="en-US" baseline="30000" dirty="0" smtClean="0"/>
              <a:t>3</a:t>
            </a:r>
            <a:r>
              <a:rPr lang="en-US" dirty="0" smtClean="0"/>
              <a:t> possibilities at each bit position.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derivation of the rules for bitwise abstract addition is straightforward.</a:t>
            </a:r>
          </a:p>
          <a:p>
            <a:r>
              <a:rPr lang="en-US" dirty="0" smtClean="0"/>
              <a:t>Notice that the system is smart enough to determine that the addition of two N-bit integers is at most N+1 bits.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67000" y="2438400"/>
          <a:ext cx="358139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322382"/>
                <a:gridCol w="246184"/>
                <a:gridCol w="246184"/>
                <a:gridCol w="287216"/>
                <a:gridCol w="287216"/>
                <a:gridCol w="2872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Carry-Out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A[</a:t>
                      </a:r>
                      <a:r>
                        <a:rPr lang="en-US" dirty="0" err="1" smtClean="0"/>
                        <a:t>i</a:t>
                      </a:r>
                      <a:r>
                        <a:rPr lang="en-US" dirty="0" smtClean="0"/>
                        <a:t>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B[</a:t>
                      </a:r>
                      <a:r>
                        <a:rPr lang="en-US" dirty="0" err="1" smtClean="0"/>
                        <a:t>i</a:t>
                      </a:r>
                      <a:r>
                        <a:rPr lang="en-US" dirty="0" smtClean="0"/>
                        <a:t>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Carry-In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½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Integer Operations:  Negation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Neg</a:t>
            </a:r>
            <a:r>
              <a:rPr lang="en-US" dirty="0" smtClean="0"/>
              <a:t>(x) is equivalent to Not(x)+1.</a:t>
            </a:r>
          </a:p>
          <a:p>
            <a:r>
              <a:rPr lang="en-US" dirty="0" smtClean="0"/>
              <a:t>We have previously given the rules for NOT and addition, therefore we have a rule for NEG as well.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Integer Operations:  Subtraction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Subtraction is the same thing as addition, where the minuend is NOT-</a:t>
            </a:r>
            <a:r>
              <a:rPr lang="en-US" dirty="0" err="1" smtClean="0"/>
              <a:t>ed</a:t>
            </a:r>
            <a:r>
              <a:rPr lang="en-US" dirty="0" smtClean="0"/>
              <a:t> and the initial carry-in is set to one instead of zero.</a:t>
            </a:r>
          </a:p>
          <a:p>
            <a:r>
              <a:rPr lang="en-US" dirty="0" smtClean="0"/>
              <a:t>Therefore, subtraction is trivially implemented based on the algorithms we have already discussed.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Integer Operations: Unsigned Multiplication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Consider B = A * 0x1230</a:t>
            </a:r>
          </a:p>
          <a:p>
            <a:r>
              <a:rPr lang="en-US" dirty="0" smtClean="0"/>
              <a:t>0x1230 = 0001 0010 0011 0000</a:t>
            </a:r>
          </a:p>
          <a:p>
            <a:r>
              <a:rPr lang="en-US" dirty="0" smtClean="0"/>
              <a:t>= 2</a:t>
            </a:r>
            <a:r>
              <a:rPr lang="en-US" baseline="30000" dirty="0" smtClean="0"/>
              <a:t>12</a:t>
            </a:r>
            <a:r>
              <a:rPr lang="en-US" dirty="0" smtClean="0"/>
              <a:t> + 2</a:t>
            </a:r>
            <a:r>
              <a:rPr lang="en-US" baseline="30000" dirty="0" smtClean="0"/>
              <a:t>9</a:t>
            </a:r>
            <a:r>
              <a:rPr lang="en-US" dirty="0" smtClean="0"/>
              <a:t> + 2</a:t>
            </a:r>
            <a:r>
              <a:rPr lang="en-US" baseline="30000" dirty="0" smtClean="0"/>
              <a:t>5</a:t>
            </a:r>
            <a:r>
              <a:rPr lang="en-US" dirty="0" smtClean="0"/>
              <a:t> + 2</a:t>
            </a:r>
            <a:r>
              <a:rPr lang="en-US" baseline="30000" dirty="0" smtClean="0"/>
              <a:t>4</a:t>
            </a:r>
            <a:endParaRPr lang="en-US" dirty="0" smtClean="0"/>
          </a:p>
          <a:p>
            <a:r>
              <a:rPr lang="en-US" dirty="0" smtClean="0"/>
              <a:t>=&gt; B = A * (2</a:t>
            </a:r>
            <a:r>
              <a:rPr lang="en-US" baseline="30000" dirty="0" smtClean="0"/>
              <a:t>12</a:t>
            </a:r>
            <a:r>
              <a:rPr lang="en-US" dirty="0" smtClean="0"/>
              <a:t> + 2</a:t>
            </a:r>
            <a:r>
              <a:rPr lang="en-US" baseline="30000" dirty="0" smtClean="0"/>
              <a:t>9</a:t>
            </a:r>
            <a:r>
              <a:rPr lang="en-US" dirty="0" smtClean="0"/>
              <a:t> + 2</a:t>
            </a:r>
            <a:r>
              <a:rPr lang="en-US" baseline="30000" dirty="0" smtClean="0"/>
              <a:t>5</a:t>
            </a:r>
            <a:r>
              <a:rPr lang="en-US" dirty="0" smtClean="0"/>
              <a:t> + 2</a:t>
            </a:r>
            <a:r>
              <a:rPr lang="en-US" baseline="30000" dirty="0" smtClean="0"/>
              <a:t>4</a:t>
            </a:r>
            <a:r>
              <a:rPr lang="en-US" dirty="0" smtClean="0"/>
              <a:t>) </a:t>
            </a:r>
          </a:p>
          <a:p>
            <a:r>
              <a:rPr lang="en-US" dirty="0" smtClean="0"/>
              <a:t>=&gt; B = A * 2</a:t>
            </a:r>
            <a:r>
              <a:rPr lang="en-US" baseline="30000" dirty="0" smtClean="0"/>
              <a:t>12</a:t>
            </a:r>
            <a:r>
              <a:rPr lang="en-US" dirty="0" smtClean="0"/>
              <a:t> + A * 2</a:t>
            </a:r>
            <a:r>
              <a:rPr lang="en-US" baseline="30000" dirty="0" smtClean="0"/>
              <a:t>9</a:t>
            </a:r>
            <a:r>
              <a:rPr lang="en-US" dirty="0" smtClean="0"/>
              <a:t> + A * 2</a:t>
            </a:r>
            <a:r>
              <a:rPr lang="en-US" baseline="30000" dirty="0" smtClean="0"/>
              <a:t>5</a:t>
            </a:r>
            <a:r>
              <a:rPr lang="en-US" dirty="0" smtClean="0"/>
              <a:t> + A * 2</a:t>
            </a:r>
            <a:r>
              <a:rPr lang="en-US" baseline="30000" dirty="0" smtClean="0"/>
              <a:t>4</a:t>
            </a:r>
            <a:endParaRPr lang="en-US" dirty="0" smtClean="0"/>
          </a:p>
          <a:p>
            <a:r>
              <a:rPr lang="en-US" dirty="0" smtClean="0"/>
              <a:t>=&gt; B = (A &lt;&lt; 12) + (A &lt;&lt; 9) + (A &lt;&lt; 5) + (A &lt;&lt; 4)</a:t>
            </a:r>
          </a:p>
          <a:p>
            <a:r>
              <a:rPr lang="en-US" dirty="0" smtClean="0"/>
              <a:t>Addition and shifts by constants have previously been covered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Integer Operations: Unsigned Multiplication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876800"/>
          </a:xfrm>
        </p:spPr>
        <p:txBody>
          <a:bodyPr/>
          <a:lstStyle/>
          <a:p>
            <a:r>
              <a:rPr lang="en-US" dirty="0" smtClean="0"/>
              <a:t>In the abstract world, when the corresponding RHS bit is ½, we are either multiplying by 0 or 1, so we replace all 1 bits in the LHS with ½.</a:t>
            </a:r>
          </a:p>
          <a:p>
            <a:pPr>
              <a:buNone/>
            </a:pPr>
            <a:r>
              <a:rPr lang="en-US" dirty="0" smtClean="0"/>
              <a:t>                                                                                       *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     =</a:t>
            </a:r>
          </a:p>
          <a:p>
            <a:pPr>
              <a:buNone/>
            </a:pPr>
            <a:r>
              <a:rPr lang="en-US" dirty="0" smtClean="0"/>
              <a:t>                                                                                       +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     =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838200" y="3276600"/>
          <a:ext cx="7315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838200" y="3886200"/>
          <a:ext cx="731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218440">
                <a:tc>
                  <a:txBody>
                    <a:bodyPr/>
                    <a:lstStyle/>
                    <a:p>
                      <a:r>
                        <a:rPr lang="en-US" dirty="0" smtClean="0"/>
                        <a:t>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838200" y="4495800"/>
          <a:ext cx="7315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838200" y="5105400"/>
          <a:ext cx="7315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838200" y="5715000"/>
          <a:ext cx="7315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½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Integer Operations: Signed Multiplication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unsigned multiplication, with one-bit sign extensions at each intermediary step, and negation of the last partial product.</a:t>
            </a:r>
          </a:p>
          <a:p>
            <a:r>
              <a:rPr lang="en-US" dirty="0" smtClean="0"/>
              <a:t>Read any book on digital logic for a more thorough explanation.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Relational Operations:  Equals / Not Equals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Given two BOOL3 </a:t>
            </a:r>
            <a:r>
              <a:rPr lang="en-US" dirty="0" err="1" smtClean="0"/>
              <a:t>bitvectors</a:t>
            </a:r>
            <a:r>
              <a:rPr lang="en-US" dirty="0" smtClean="0"/>
              <a:t> A and B:</a:t>
            </a:r>
          </a:p>
          <a:p>
            <a:pPr lvl="1"/>
            <a:r>
              <a:rPr lang="en-US" dirty="0" smtClean="0"/>
              <a:t>If both are entirely constant, perform the comparison directly.</a:t>
            </a:r>
          </a:p>
          <a:p>
            <a:pPr lvl="1"/>
            <a:r>
              <a:rPr lang="en-US" dirty="0" smtClean="0"/>
              <a:t>If there exists j such that A[j] ≠ ½, B[j] ≠ ½, and A[j] ≠ B[j], then the quantities cannot be equal, so A = B is false, and A ≠ B is true.</a:t>
            </a:r>
          </a:p>
          <a:p>
            <a:pPr lvl="1"/>
            <a:r>
              <a:rPr lang="en-US" dirty="0" smtClean="0"/>
              <a:t>If there are no mismatches, and there are ½ bits, then we cannot make the determination, so we return ½.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That’s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described an abstract domain, the “</a:t>
            </a:r>
            <a:r>
              <a:rPr lang="en-US" dirty="0" err="1" smtClean="0"/>
              <a:t>bitvectors</a:t>
            </a:r>
            <a:r>
              <a:rPr lang="en-US" dirty="0" smtClean="0"/>
              <a:t> over BOOL3” domain, for quantities referenced within the language</a:t>
            </a:r>
          </a:p>
          <a:p>
            <a:r>
              <a:rPr lang="en-US" dirty="0" smtClean="0"/>
              <a:t>We described abstract semantics for operators defined over the abstract quantities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Deobfuscation</a:t>
            </a:r>
            <a:r>
              <a:rPr lang="en-US" dirty="0" smtClean="0"/>
              <a:t> Of This Construct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Tell your program analysis framework to assume that the TF is not set during the </a:t>
            </a:r>
            <a:r>
              <a:rPr lang="en-US" dirty="0" err="1" smtClean="0">
                <a:latin typeface="Cordia New" pitchFamily="34" charset="-34"/>
                <a:cs typeface="Cordia New" pitchFamily="34" charset="-34"/>
              </a:rPr>
              <a:t>pushf</a:t>
            </a:r>
            <a:r>
              <a:rPr lang="en-US" dirty="0" smtClean="0"/>
              <a:t> instruction</a:t>
            </a:r>
          </a:p>
          <a:p>
            <a:r>
              <a:rPr lang="en-US" dirty="0" smtClean="0"/>
              <a:t>Analyze the code under the assumption of the partial </a:t>
            </a:r>
            <a:r>
              <a:rPr lang="en-US" dirty="0" err="1" smtClean="0"/>
              <a:t>constantness</a:t>
            </a:r>
            <a:r>
              <a:rPr lang="en-US" dirty="0" smtClean="0"/>
              <a:t> of the EFLAGS register with respect to the TF bit</a:t>
            </a:r>
          </a:p>
          <a:p>
            <a:r>
              <a:rPr lang="en-US" dirty="0" smtClean="0"/>
              <a:t>Rewrite all conditional jumps that result from the value of the TF bit as unconditional jumps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Bring-your-own memory model</a:t>
            </a:r>
          </a:p>
          <a:p>
            <a:pPr lvl="1"/>
            <a:r>
              <a:rPr lang="en-US" dirty="0" smtClean="0"/>
              <a:t>Current memory model is unsound but effective</a:t>
            </a:r>
          </a:p>
          <a:p>
            <a:r>
              <a:rPr lang="en-US" dirty="0" smtClean="0"/>
              <a:t>Transfer functions in their current formulation are not monotonic</a:t>
            </a:r>
          </a:p>
          <a:p>
            <a:pPr lvl="1"/>
            <a:r>
              <a:rPr lang="en-US" dirty="0" smtClean="0"/>
              <a:t>Can only be applied locally to each basic block, instead of globally across the entire flow graph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4568</TotalTime>
  <Words>1308</Words>
  <Application>Microsoft Office PowerPoint</Application>
  <PresentationFormat>On-screen Show (4:3)</PresentationFormat>
  <Paragraphs>334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Control Flow Deobfuscation via Abstract Interpretation</vt:lpstr>
      <vt:lpstr>Obfuscated Target Example</vt:lpstr>
      <vt:lpstr>Obfuscated Control Flow Graph</vt:lpstr>
      <vt:lpstr>What does “breaking” this construct mean?</vt:lpstr>
      <vt:lpstr>A Syntactic Pattern for this Construct</vt:lpstr>
      <vt:lpstr>Syntactic Patterns in General</vt:lpstr>
      <vt:lpstr>A Very Generic Semantic Pattern</vt:lpstr>
      <vt:lpstr>Problem:  Unknown Bits</vt:lpstr>
      <vt:lpstr>Solution:  Fantasyland</vt:lpstr>
      <vt:lpstr>Bitwise Operations:  XOR, AND, OR, NOT</vt:lpstr>
      <vt:lpstr>Bitwise Operations:  Shifts, Rotates</vt:lpstr>
      <vt:lpstr>Integer Operations:  Addition</vt:lpstr>
      <vt:lpstr>Integer Operations:  Addition</vt:lpstr>
      <vt:lpstr>Integer Operations:  Negation</vt:lpstr>
      <vt:lpstr>Integer Operations:  Subtraction</vt:lpstr>
      <vt:lpstr>Integer Operations: Unsigned Multiplication</vt:lpstr>
      <vt:lpstr>Integer Operations: Unsigned Multiplication</vt:lpstr>
      <vt:lpstr>Integer Operations: Signed Multiplication</vt:lpstr>
      <vt:lpstr>Relational Operations:  Equals / Not Equals</vt:lpstr>
      <vt:lpstr>That’s It</vt:lpstr>
      <vt:lpstr>Deobfuscation Of This Construct</vt:lpstr>
      <vt:lpstr>Limitations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Interpretation in Reverse Engineering</dc:title>
  <dc:creator>Rolf</dc:creator>
  <cp:lastModifiedBy>Rolf</cp:lastModifiedBy>
  <cp:revision>5</cp:revision>
  <dcterms:created xsi:type="dcterms:W3CDTF">2010-06-05T05:33:05Z</dcterms:created>
  <dcterms:modified xsi:type="dcterms:W3CDTF">2011-07-09T07:31:30Z</dcterms:modified>
</cp:coreProperties>
</file>